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72" r:id="rId6"/>
    <p:sldId id="289" r:id="rId7"/>
    <p:sldId id="304" r:id="rId8"/>
    <p:sldId id="262" r:id="rId9"/>
    <p:sldId id="287" r:id="rId10"/>
    <p:sldId id="290" r:id="rId11"/>
    <p:sldId id="261" r:id="rId12"/>
    <p:sldId id="263" r:id="rId13"/>
    <p:sldId id="264" r:id="rId14"/>
    <p:sldId id="265" r:id="rId15"/>
    <p:sldId id="293" r:id="rId16"/>
    <p:sldId id="260" r:id="rId17"/>
    <p:sldId id="294" r:id="rId18"/>
    <p:sldId id="295" r:id="rId19"/>
    <p:sldId id="296" r:id="rId20"/>
    <p:sldId id="259" r:id="rId21"/>
    <p:sldId id="297" r:id="rId22"/>
    <p:sldId id="271" r:id="rId23"/>
    <p:sldId id="276" r:id="rId24"/>
    <p:sldId id="268" r:id="rId25"/>
    <p:sldId id="269" r:id="rId26"/>
    <p:sldId id="270" r:id="rId27"/>
    <p:sldId id="292" r:id="rId28"/>
    <p:sldId id="299" r:id="rId29"/>
    <p:sldId id="278" r:id="rId30"/>
    <p:sldId id="291" r:id="rId31"/>
    <p:sldId id="284" r:id="rId32"/>
    <p:sldId id="285" r:id="rId33"/>
    <p:sldId id="286" r:id="rId34"/>
    <p:sldId id="279" r:id="rId35"/>
    <p:sldId id="280" r:id="rId36"/>
    <p:sldId id="309" r:id="rId37"/>
    <p:sldId id="281" r:id="rId38"/>
    <p:sldId id="282" r:id="rId39"/>
    <p:sldId id="302" r:id="rId40"/>
    <p:sldId id="301" r:id="rId41"/>
    <p:sldId id="300" r:id="rId42"/>
    <p:sldId id="303" r:id="rId43"/>
    <p:sldId id="305" r:id="rId44"/>
    <p:sldId id="307" r:id="rId45"/>
    <p:sldId id="306" r:id="rId46"/>
    <p:sldId id="308" r:id="rId47"/>
    <p:sldId id="310" r:id="rId48"/>
    <p:sldId id="311" r:id="rId49"/>
    <p:sldId id="312" r:id="rId50"/>
    <p:sldId id="313" r:id="rId51"/>
    <p:sldId id="314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6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4ED1-4D17-AD48-8110-8BCEC2736374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dnalandscaper.aryeelab.or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Genome Topology</a:t>
            </a:r>
            <a:br>
              <a:rPr lang="en-US" dirty="0" smtClean="0"/>
            </a:br>
            <a:r>
              <a:rPr lang="en-US" dirty="0" smtClean="0"/>
              <a:t>(Hi-C)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Shameless plug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 action="ppaction://hlinkfile"/>
              </a:rPr>
              <a:t>dnalandscaper.aryeelab.org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54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94702" y="3244334"/>
            <a:ext cx="954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timeline</a:t>
            </a:r>
          </a:p>
        </p:txBody>
      </p:sp>
      <p:pic>
        <p:nvPicPr>
          <p:cNvPr id="5" name="Picture 4" descr="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307"/>
            <a:ext cx="9144000" cy="45527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1485" y="3613666"/>
            <a:ext cx="13005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b="1" dirty="0" smtClean="0"/>
              <a:t>Today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094702" y="5275097"/>
            <a:ext cx="1407652" cy="1208661"/>
          </a:xfrm>
          <a:prstGeom prst="straightConnector1">
            <a:avLst/>
          </a:prstGeom>
          <a:ln w="190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14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06 at 1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0" y="885006"/>
            <a:ext cx="8597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8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0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169"/>
            <a:ext cx="9144000" cy="2725542"/>
          </a:xfrm>
          <a:prstGeom prst="rect">
            <a:avLst/>
          </a:prstGeom>
        </p:spPr>
      </p:pic>
      <p:pic>
        <p:nvPicPr>
          <p:cNvPr id="5" name="Picture 4" descr="Screen Shot 2016-10-06 at 1.04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46" y="3378200"/>
            <a:ext cx="3441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04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519"/>
            <a:ext cx="9144000" cy="399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01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Importance of </a:t>
            </a:r>
            <a:r>
              <a:rPr lang="en-US" i="1" dirty="0" smtClean="0"/>
              <a:t>in situ</a:t>
            </a:r>
            <a:endParaRPr lang="en-US" dirty="0"/>
          </a:p>
        </p:txBody>
      </p:sp>
      <p:pic>
        <p:nvPicPr>
          <p:cNvPr id="3" name="Picture 2" descr="Screen Shot 2016-10-06 at 12.4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9969"/>
            <a:ext cx="7780684" cy="3334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096" y="3200811"/>
            <a:ext cx="9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 situ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0080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2.4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980"/>
            <a:ext cx="9144000" cy="2617513"/>
          </a:xfrm>
          <a:prstGeom prst="rect">
            <a:avLst/>
          </a:prstGeom>
        </p:spPr>
      </p:pic>
      <p:pic>
        <p:nvPicPr>
          <p:cNvPr id="5" name="Picture 4" descr="Screen Shot 2016-10-06 at 12.4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324"/>
            <a:ext cx="9144000" cy="28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10-06 at 2.27.2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0" b="10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254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D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075"/>
            <a:ext cx="9144000" cy="3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46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06" y="1791296"/>
            <a:ext cx="7620000" cy="35687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Subcompartments/Lamina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783613" y="1791296"/>
            <a:ext cx="2111478" cy="18499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539288" y="1417638"/>
            <a:ext cx="2111478" cy="18499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791296"/>
            <a:ext cx="13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10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Timeline</a:t>
            </a:r>
          </a:p>
          <a:p>
            <a:r>
              <a:rPr lang="en-US" dirty="0" smtClean="0"/>
              <a:t>Authors</a:t>
            </a:r>
          </a:p>
          <a:p>
            <a:r>
              <a:rPr lang="en-US" dirty="0" smtClean="0"/>
              <a:t>Key Concepts</a:t>
            </a:r>
          </a:p>
          <a:p>
            <a:pPr lvl="1"/>
            <a:r>
              <a:rPr lang="en-US" i="1" dirty="0" smtClean="0"/>
              <a:t>In situ</a:t>
            </a:r>
          </a:p>
          <a:p>
            <a:pPr lvl="1"/>
            <a:r>
              <a:rPr lang="en-US" dirty="0" smtClean="0"/>
              <a:t>Domains/boundaries</a:t>
            </a:r>
          </a:p>
          <a:p>
            <a:pPr lvl="1"/>
            <a:r>
              <a:rPr lang="en-US" dirty="0" smtClean="0"/>
              <a:t>Subcompartments</a:t>
            </a:r>
          </a:p>
          <a:p>
            <a:pPr lvl="1"/>
            <a:r>
              <a:rPr lang="en-US" dirty="0" smtClean="0"/>
              <a:t>Loops</a:t>
            </a:r>
          </a:p>
          <a:p>
            <a:pPr lvl="1"/>
            <a:r>
              <a:rPr lang="en-US" dirty="0" smtClean="0"/>
              <a:t>Resolution</a:t>
            </a:r>
          </a:p>
          <a:p>
            <a:r>
              <a:rPr lang="en-US" dirty="0" err="1" smtClean="0"/>
              <a:t>Rao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82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978"/>
            <a:ext cx="9144000" cy="2554128"/>
          </a:xfrm>
          <a:prstGeom prst="rect">
            <a:avLst/>
          </a:prstGeom>
        </p:spPr>
      </p:pic>
      <p:pic>
        <p:nvPicPr>
          <p:cNvPr id="5" name="Picture 4" descr="Screen Shot 2016-10-06 at 1.1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5" y="3619231"/>
            <a:ext cx="75819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6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D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075"/>
            <a:ext cx="9144000" cy="3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10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to-active-oncoge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4" y="472099"/>
            <a:ext cx="6934200" cy="2146300"/>
          </a:xfrm>
          <a:prstGeom prst="rect">
            <a:avLst/>
          </a:prstGeom>
        </p:spPr>
      </p:pic>
      <p:pic>
        <p:nvPicPr>
          <p:cNvPr id="5" name="Picture 4" descr="e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20" y="2909402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4" name="Picture 3" descr="HiC-ChIA-P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20" y="1279943"/>
            <a:ext cx="5045418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4" name="Picture 3" descr="Screen Shot 2016-10-06 at 12.4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1" y="1417638"/>
            <a:ext cx="75438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4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4" name="Picture 3" descr="Screen Shot 2016-10-06 at 1.2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320"/>
            <a:ext cx="9144000" cy="1355580"/>
          </a:xfrm>
          <a:prstGeom prst="rect">
            <a:avLst/>
          </a:prstGeom>
        </p:spPr>
      </p:pic>
      <p:pic>
        <p:nvPicPr>
          <p:cNvPr id="5" name="Picture 4" descr="Screen Shot 2016-10-06 at 1.32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32" y="3272243"/>
            <a:ext cx="3644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6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06 at 1.2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807"/>
            <a:ext cx="9144000" cy="1949086"/>
          </a:xfrm>
          <a:prstGeom prst="rect">
            <a:avLst/>
          </a:prstGeom>
        </p:spPr>
      </p:pic>
      <p:pic>
        <p:nvPicPr>
          <p:cNvPr id="6" name="Picture 5" descr="Screen Shot 2016-10-06 at 1.29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71" y="2886980"/>
            <a:ext cx="4876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80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Shameless Plug 2</a:t>
            </a:r>
            <a:endParaRPr lang="en-US" dirty="0"/>
          </a:p>
        </p:txBody>
      </p:sp>
      <p:pic>
        <p:nvPicPr>
          <p:cNvPr id="4" name="Picture 3" descr="Screen Shot 2016-10-06 at 2.23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17" y="1384300"/>
            <a:ext cx="7975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6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Hi-C map is a list of DNA-DNA contacts produced by a Hi-C experiment. </a:t>
            </a:r>
            <a:r>
              <a:rPr lang="en-US" b="1" dirty="0"/>
              <a:t>By partitioning the linear genome into ‘‘loci’’ of fixed size (e.g., bins of 1 Mb or 1 kb)</a:t>
            </a:r>
            <a:r>
              <a:rPr lang="en-US" dirty="0"/>
              <a:t>, the Hi-C map can be represented as a ‘‘contact matrix’’ M, where the entry </a:t>
            </a:r>
            <a:r>
              <a:rPr lang="en-US" dirty="0" err="1"/>
              <a:t>Mi,j</a:t>
            </a:r>
            <a:r>
              <a:rPr lang="en-US" dirty="0"/>
              <a:t> is the number of contacts observed between locus Li and locus </a:t>
            </a:r>
            <a:r>
              <a:rPr lang="en-US" dirty="0" err="1"/>
              <a:t>Lj</a:t>
            </a:r>
            <a:r>
              <a:rPr lang="en-US" dirty="0"/>
              <a:t>. (A ‘‘contact’’ is a read pair that remains after we exclude reads that are duplicates, that correspond to </a:t>
            </a:r>
            <a:r>
              <a:rPr lang="en-US" dirty="0" err="1"/>
              <a:t>unligated</a:t>
            </a:r>
            <a:r>
              <a:rPr lang="en-US" dirty="0"/>
              <a:t> fragments, or that do not align uniquely to the genome.) The contact matrix can be visualized as a </a:t>
            </a:r>
            <a:r>
              <a:rPr lang="en-US" dirty="0" err="1"/>
              <a:t>heatmap</a:t>
            </a:r>
            <a:r>
              <a:rPr lang="en-US" dirty="0"/>
              <a:t>, whose entries we call ‘‘pixels.’’ An ‘‘interval’’ refers to a set of consecutive loci; the contacts between two intervals thus form a ‘‘rectangle’’ or ‘‘square’’ in the contact matrix. We define the ‘‘matrix resolution’’ of a Hi-C map as the locus size used to construct a particular contact matrix and the ‘‘map resolution’’ as the smallest locus size such that</a:t>
            </a:r>
            <a:r>
              <a:rPr lang="en-US" b="1" dirty="0"/>
              <a:t> 80% of loci have at least 1,000 contacts. </a:t>
            </a:r>
          </a:p>
        </p:txBody>
      </p:sp>
    </p:spTree>
    <p:extLst>
      <p:ext uri="{BB962C8B-B14F-4D97-AF65-F5344CB8AC3E}">
        <p14:creationId xmlns:p14="http://schemas.microsoft.com/office/powerpoint/2010/main" val="2939349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869705"/>
            <a:ext cx="8597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0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299"/>
            <a:ext cx="91440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5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pic>
        <p:nvPicPr>
          <p:cNvPr id="3" name="Picture 2" descr="Screen Shot 2016-10-06 at 12.4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9969"/>
            <a:ext cx="7780684" cy="3334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096" y="3200811"/>
            <a:ext cx="9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 situ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01027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2.4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03" y="472216"/>
            <a:ext cx="4933666" cy="57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76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2.41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73" y="516613"/>
            <a:ext cx="5537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1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2.4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50" y="90228"/>
            <a:ext cx="4882322" cy="67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5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06 at 2.06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29" y="1641714"/>
            <a:ext cx="4660900" cy="478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Figure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2.08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50" y="657878"/>
            <a:ext cx="4851400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71047" y="1315756"/>
            <a:ext cx="2310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Repressed</a:t>
            </a:r>
          </a:p>
          <a:p>
            <a:r>
              <a:rPr lang="en-US" dirty="0" smtClean="0"/>
              <a:t>~ Heterochromatin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1046" y="453624"/>
            <a:ext cx="2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8000"/>
                </a:solidFill>
              </a:rPr>
              <a:t>~ Active Transcription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Amplified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371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06 at 12.4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84" y="1345360"/>
            <a:ext cx="5830894" cy="42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97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2.0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76" y="213753"/>
            <a:ext cx="6183087" cy="2906051"/>
          </a:xfrm>
          <a:prstGeom prst="rect">
            <a:avLst/>
          </a:prstGeom>
        </p:spPr>
      </p:pic>
      <p:pic>
        <p:nvPicPr>
          <p:cNvPr id="2" name="Picture 1" descr="Screen Shot 2016-10-06 at 3.0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76" y="3119805"/>
            <a:ext cx="6451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2.08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89" y="214263"/>
            <a:ext cx="6170297" cy="63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8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Figure 3</a:t>
            </a:r>
            <a:endParaRPr lang="en-US" dirty="0"/>
          </a:p>
        </p:txBody>
      </p:sp>
      <p:pic>
        <p:nvPicPr>
          <p:cNvPr id="4" name="Picture 3" descr="Screen Shot 2016-10-06 at 2.44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48" y="1801151"/>
            <a:ext cx="6832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53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081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Flavahan</a:t>
            </a:r>
            <a:r>
              <a:rPr lang="en-US" dirty="0" smtClean="0"/>
              <a:t> </a:t>
            </a:r>
            <a:r>
              <a:rPr lang="en-US" i="1" dirty="0" smtClean="0"/>
              <a:t>et al </a:t>
            </a:r>
            <a:r>
              <a:rPr lang="en-US" dirty="0" smtClean="0"/>
              <a:t>2016</a:t>
            </a:r>
            <a:br>
              <a:rPr lang="en-US" dirty="0" smtClean="0"/>
            </a:br>
            <a:r>
              <a:rPr lang="en-US" dirty="0" smtClean="0"/>
              <a:t>(Caleb will present October 26)</a:t>
            </a:r>
            <a:endParaRPr lang="en-US" dirty="0"/>
          </a:p>
        </p:txBody>
      </p:sp>
      <p:pic>
        <p:nvPicPr>
          <p:cNvPr id="5" name="Picture 4" descr="ID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075"/>
            <a:ext cx="9144000" cy="3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9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5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46" y="235273"/>
            <a:ext cx="5670934" cy="61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1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4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665"/>
            <a:ext cx="9144000" cy="1817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6068" y="3628126"/>
            <a:ext cx="488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Local background</a:t>
            </a:r>
            <a:r>
              <a:rPr lang="is-IS" b="1" dirty="0" smtClean="0"/>
              <a:t>… not global!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9093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55.1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3"/>
          <a:stretch/>
        </p:blipFill>
        <p:spPr>
          <a:xfrm>
            <a:off x="2461038" y="0"/>
            <a:ext cx="4225307" cy="62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9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4</a:t>
            </a:r>
            <a:endParaRPr lang="en-US" dirty="0"/>
          </a:p>
        </p:txBody>
      </p:sp>
      <p:pic>
        <p:nvPicPr>
          <p:cNvPr id="5" name="Picture 4" descr="Screen Shot 2016-10-06 at 3.01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39" y="1417638"/>
            <a:ext cx="5810145" cy="50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48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20" y="1976132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5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5</a:t>
            </a:r>
            <a:endParaRPr lang="en-US" dirty="0"/>
          </a:p>
        </p:txBody>
      </p:sp>
      <p:pic>
        <p:nvPicPr>
          <p:cNvPr id="4" name="Picture 3" descr="Screen Shot 2016-10-06 at 3.02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0" y="1560549"/>
            <a:ext cx="8613406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4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942"/>
            <a:ext cx="8229600" cy="1143000"/>
          </a:xfrm>
        </p:spPr>
        <p:txBody>
          <a:bodyPr/>
          <a:lstStyle/>
          <a:p>
            <a:r>
              <a:rPr lang="en-US" dirty="0" smtClean="0"/>
              <a:t>Figure 6</a:t>
            </a:r>
            <a:endParaRPr lang="en-US" dirty="0"/>
          </a:p>
        </p:txBody>
      </p:sp>
      <p:pic>
        <p:nvPicPr>
          <p:cNvPr id="4" name="Content Placeholder 3" descr="Screen Shot 2016-10-06 at 3.10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31" r="-17531"/>
          <a:stretch>
            <a:fillRect/>
          </a:stretch>
        </p:blipFill>
        <p:spPr>
          <a:xfrm>
            <a:off x="-431393" y="1144923"/>
            <a:ext cx="10388140" cy="5713077"/>
          </a:xfrm>
        </p:spPr>
      </p:pic>
    </p:spTree>
    <p:extLst>
      <p:ext uri="{BB962C8B-B14F-4D97-AF65-F5344CB8AC3E}">
        <p14:creationId xmlns:p14="http://schemas.microsoft.com/office/powerpoint/2010/main" val="41408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3.10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52" y="0"/>
            <a:ext cx="6504658" cy="3236988"/>
          </a:xfrm>
          <a:prstGeom prst="rect">
            <a:avLst/>
          </a:prstGeom>
        </p:spPr>
      </p:pic>
      <p:pic>
        <p:nvPicPr>
          <p:cNvPr id="5" name="Picture 4" descr="ctcf-po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64" y="3699794"/>
            <a:ext cx="4412797" cy="2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9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7</a:t>
            </a:r>
            <a:endParaRPr lang="en-US" dirty="0"/>
          </a:p>
        </p:txBody>
      </p:sp>
      <p:pic>
        <p:nvPicPr>
          <p:cNvPr id="4" name="Picture 3" descr="Screen Shot 2016-10-06 at 6.02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18" y="1221204"/>
            <a:ext cx="6819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68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0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26" y="474284"/>
            <a:ext cx="68453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6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tcf-po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5" y="744192"/>
            <a:ext cx="8216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01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Rao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provided the highest resolution mapping of the 3D genome</a:t>
            </a:r>
          </a:p>
          <a:p>
            <a:r>
              <a:rPr lang="en-US" dirty="0" smtClean="0"/>
              <a:t>3D genome important for disease (e.g. carcinogenesis)</a:t>
            </a:r>
          </a:p>
          <a:p>
            <a:r>
              <a:rPr lang="en-US" dirty="0" smtClean="0"/>
              <a:t>Looping techniques aren’t the best</a:t>
            </a:r>
          </a:p>
          <a:p>
            <a:pPr lvl="1"/>
            <a:r>
              <a:rPr lang="en-US" dirty="0" smtClean="0"/>
              <a:t>Computational</a:t>
            </a:r>
          </a:p>
          <a:p>
            <a:pPr lvl="1"/>
            <a:r>
              <a:rPr lang="en-US" dirty="0" smtClean="0"/>
              <a:t>Experimental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60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0853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8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462"/>
            <a:ext cx="9144000" cy="36996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Hi-C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8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4588"/>
            <a:ext cx="8229600" cy="1143000"/>
          </a:xfrm>
        </p:spPr>
        <p:txBody>
          <a:bodyPr/>
          <a:lstStyle/>
          <a:p>
            <a:r>
              <a:rPr lang="en-US" dirty="0" smtClean="0"/>
              <a:t>Draw Hi-C Bin/Seq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5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a-p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4598"/>
            <a:ext cx="9144000" cy="314226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ChIA-PET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9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66" y="356332"/>
            <a:ext cx="7156704" cy="5644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104" y="1638118"/>
            <a:ext cx="73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Hi-C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070143"/>
            <a:ext cx="116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09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360</Words>
  <Application>Microsoft Macintosh PowerPoint</Application>
  <PresentationFormat>On-screen Show (4:3)</PresentationFormat>
  <Paragraphs>53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Genome Topology (Hi-C)</vt:lpstr>
      <vt:lpstr>Overview</vt:lpstr>
      <vt:lpstr>PowerPoint Presentation</vt:lpstr>
      <vt:lpstr>Flavahan et al 2016 (Caleb will present October 26)</vt:lpstr>
      <vt:lpstr>PowerPoint Presentation</vt:lpstr>
      <vt:lpstr>Hi-C</vt:lpstr>
      <vt:lpstr>Draw Hi-C Bin/Seq Example</vt:lpstr>
      <vt:lpstr>ChIA-PET</vt:lpstr>
      <vt:lpstr>PowerPoint Presentation</vt:lpstr>
      <vt:lpstr>Shameless plug</vt:lpstr>
      <vt:lpstr>PowerPoint Presentation</vt:lpstr>
      <vt:lpstr>PowerPoint Presentation</vt:lpstr>
      <vt:lpstr>PowerPoint Presentation</vt:lpstr>
      <vt:lpstr>PowerPoint Presentation</vt:lpstr>
      <vt:lpstr>Importance of in situ</vt:lpstr>
      <vt:lpstr>PowerPoint Presentation</vt:lpstr>
      <vt:lpstr>PowerPoint Presentation</vt:lpstr>
      <vt:lpstr>PowerPoint Presentation</vt:lpstr>
      <vt:lpstr>Subcompartments/Lamina</vt:lpstr>
      <vt:lpstr>PowerPoint Presentation</vt:lpstr>
      <vt:lpstr>PowerPoint Presentation</vt:lpstr>
      <vt:lpstr>PowerPoint Presentation</vt:lpstr>
      <vt:lpstr>Loops</vt:lpstr>
      <vt:lpstr>Loops</vt:lpstr>
      <vt:lpstr>Loops</vt:lpstr>
      <vt:lpstr>PowerPoint Presentation</vt:lpstr>
      <vt:lpstr>Shameless Plug 2</vt:lpstr>
      <vt:lpstr>Definition of Resolution</vt:lpstr>
      <vt:lpstr>PowerPoint Presentation</vt:lpstr>
      <vt:lpstr>Figure 1</vt:lpstr>
      <vt:lpstr>PowerPoint Presentation</vt:lpstr>
      <vt:lpstr>PowerPoint Presentation</vt:lpstr>
      <vt:lpstr>PowerPoint Presentation</vt:lpstr>
      <vt:lpstr>Figure 2</vt:lpstr>
      <vt:lpstr>PowerPoint Presentation</vt:lpstr>
      <vt:lpstr>PowerPoint Presentation</vt:lpstr>
      <vt:lpstr>PowerPoint Presentation</vt:lpstr>
      <vt:lpstr>PowerPoint Presentation</vt:lpstr>
      <vt:lpstr>Figure 3</vt:lpstr>
      <vt:lpstr>PowerPoint Presentation</vt:lpstr>
      <vt:lpstr>PowerPoint Presentation</vt:lpstr>
      <vt:lpstr>PowerPoint Presentation</vt:lpstr>
      <vt:lpstr>Figure 4</vt:lpstr>
      <vt:lpstr>PowerPoint Presentation</vt:lpstr>
      <vt:lpstr>Figure 5</vt:lpstr>
      <vt:lpstr>Figure 6</vt:lpstr>
      <vt:lpstr>PowerPoint Presentation</vt:lpstr>
      <vt:lpstr>Figure 7</vt:lpstr>
      <vt:lpstr>PowerPoint Presentation</vt:lpstr>
      <vt:lpstr>Conclusions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Secondary </dc:title>
  <dc:creator>Caleb Lareau</dc:creator>
  <cp:lastModifiedBy>Caleb Lareau</cp:lastModifiedBy>
  <cp:revision>16</cp:revision>
  <dcterms:created xsi:type="dcterms:W3CDTF">2016-10-06T12:31:43Z</dcterms:created>
  <dcterms:modified xsi:type="dcterms:W3CDTF">2016-10-06T22:09:24Z</dcterms:modified>
</cp:coreProperties>
</file>